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Black"/>
      <p:bold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Montserrat ExtraBold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2F90CD-9C54-4BBD-8A69-8712FDC69628}">
  <a:tblStyle styleId="{F32F90CD-9C54-4BBD-8A69-8712FDC6962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CE5AACC-6719-40F1-99FE-A84C7416B6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Black-bold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Blac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ExtraBold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707.06347.pdf" TargetMode="External"/><Relationship Id="rId3" Type="http://schemas.openxmlformats.org/officeDocument/2006/relationships/hyperlink" Target="https://arxiv.org/pdf/1509.02971.pd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c9ed3ec5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c9ed3ec5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- Emily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transfer learning and how are we applying it?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- Dhruv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Stanford paper we used - https://web.stanford.edu/class/cs234/CS234Win2020/past_projects/2017/2017_Asawa_Elamri_Pan_Transfer_Learning_Paper.pdf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Deepmind paper (PPO)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https://arxiv.org/pdf/1707.06347.pdf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DDPG paper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https://arxiv.org/pdf/1509.02971.pdf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 (SUKRIT)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MuJoCo + Dm control + gym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Which domains did we use?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Walker, hopper, cartpole, finger, reacher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CNN network choice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Hyperparameter choice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Agent Noise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State Dependent Exploration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did we try to transfer between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algorithm did we use and 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(SUKRIT)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Tensorboard graphs of rewards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Takeaways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%-change (or something else) to show the effect of </a:t>
            </a:r>
            <a:r>
              <a:rPr lang="en"/>
              <a:t>transfer</a:t>
            </a:r>
            <a:r>
              <a:rPr lang="en"/>
              <a:t> learning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c9ed3ec5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c9ed3ec5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e2dd611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e2dd611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c9ed3ec5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c9ed3ec5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</a:t>
            </a:r>
            <a:r>
              <a:rPr lang="en"/>
              <a:t>observation</a:t>
            </a:r>
            <a:r>
              <a:rPr lang="en"/>
              <a:t>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e6900dc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e6900d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c9ed3ec53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c9ed3ec5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e6900dc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e6900dc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reward for ‘stand’ task is a constant for each timestep spent standing upright (minimal torso height)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reward for ‘walk’ task is a constant multiplied by forward velocity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e6900dc7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e6900dc7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Reacher - 2-link planar arm that is rewarded when it’s red arm overlaps with target sphere. For hard task, sphere is smaller.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e6900dc7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e6900dc7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Finger </a:t>
            </a:r>
            <a:r>
              <a:rPr lang="en">
                <a:solidFill>
                  <a:schemeClr val="dk1"/>
                </a:solidFill>
              </a:rPr>
              <a:t>- 3-DOF planar finger planar ‘finger’ that is required to rotate a body on an unactuated hinge. In the turn_easy and turn_hard tasks, the tip of the free body must overlap with a target (the target is smaller for the turn_hard task).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e6900dc7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e6900dc7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Cartpole - </a:t>
            </a:r>
            <a:r>
              <a:rPr lang="en"/>
              <a:t>Swing-up an unactuated pole by applying forces to a cart at its base, starting with the pole pointing downward. Swing-up sparse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rewards if the cart and pole are within specified x and y ranges.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c9ed3ec53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c9ed3ec53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c9ed3ec5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c9ed3ec5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Continuous action space (torque vector on joints) so we used policy-based algorithms like PPO and DPPG that are better suited to these types of problems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c9ed3ec5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c9ed3ec5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Atari Nature - CNN used in original 2015 DQN nature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18 - CNN used in ResNet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 1 - CNN used in 2016 DDPG paper by deepmind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Deepmind 2 - Same as Deepmind 1, with different stride and padding values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e2dd611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e2dd611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 1 CNN architecture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3 convoultional layers with 32 filters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 fully connected layers with 200 neurons each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e2dd611a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e2dd611a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e2dd611a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e2dd611a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Experience replay memory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steps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GPUs but low utilization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c9ed3ec53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c9ed3ec5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c9ed3ec53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c9ed3ec53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e6900dc7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e6900dc7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e6900dc7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e6900dc7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e6900dc71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e6900dc71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e6900dc7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e6900dc7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e6900dc71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e6900dc71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e6900dc71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3e6900dc7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e6900dc71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3e6900dc71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e6900dc71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e6900dc71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e2dd61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e2dd61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3e6900dc71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3e6900dc71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e6900dc7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e6900dc7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e6900dc7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e6900dc7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e6900dc71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e6900dc71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dm_control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Mujoco was first created by OpenAI and then acquired by DeepMind- better maintenance and support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get access to pixels from observation space.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has access to more domains and tasks that are not present in GYM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examples or 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Converted to gym environment for training, easier to add our own custom CNN networks for training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c9ed3ec5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c9ed3ec5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c9ed3ec5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c9ed3ec5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c9ed3ec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c9ed3ec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c9ed3ec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c9ed3ec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eepmind/dm_control" TargetMode="External"/><Relationship Id="rId4" Type="http://schemas.openxmlformats.org/officeDocument/2006/relationships/hyperlink" Target="https://github.com/denisyarats/dmc2gym" TargetMode="External"/><Relationship Id="rId5" Type="http://schemas.openxmlformats.org/officeDocument/2006/relationships/hyperlink" Target="https://github.com/openai/gym" TargetMode="External"/><Relationship Id="rId6" Type="http://schemas.openxmlformats.org/officeDocument/2006/relationships/hyperlink" Target="https://github.com/DLR-RM/stable-baselines3" TargetMode="External"/><Relationship Id="rId7" Type="http://schemas.openxmlformats.org/officeDocument/2006/relationships/hyperlink" Target="https://github.com/DLR-RM/stable-baselines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eepmind/dm_control" TargetMode="External"/><Relationship Id="rId4" Type="http://schemas.openxmlformats.org/officeDocument/2006/relationships/hyperlink" Target="https://github.com/denisyarats/dmc2gym" TargetMode="External"/><Relationship Id="rId5" Type="http://schemas.openxmlformats.org/officeDocument/2006/relationships/hyperlink" Target="https://github.com/openai/gym" TargetMode="External"/><Relationship Id="rId6" Type="http://schemas.openxmlformats.org/officeDocument/2006/relationships/hyperlink" Target="https://github.com/DLR-RM/stable-baselines3" TargetMode="External"/><Relationship Id="rId7" Type="http://schemas.openxmlformats.org/officeDocument/2006/relationships/hyperlink" Target="https://github.com/DLR-RM/stable-baselines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stable-baselines3.readthedocs.io/en/master/guide/custom_policy.html" TargetMode="External"/><Relationship Id="rId5" Type="http://schemas.openxmlformats.org/officeDocument/2006/relationships/hyperlink" Target="https://stable-baselines3.readthedocs.io/en/master/guide/custom_policy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Relationship Id="rId4" Type="http://schemas.openxmlformats.org/officeDocument/2006/relationships/image" Target="../media/image2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gif"/><Relationship Id="rId4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AlphaNo.ai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3587875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Mohit Gayatri (mag9528),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Emily Hao (yh4247),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Sukrit Rao (str8775), </a:t>
            </a:r>
            <a:br>
              <a:rPr lang="en">
                <a:solidFill>
                  <a:schemeClr val="lt1"/>
                </a:solidFill>
              </a:rPr>
            </a:br>
            <a:r>
              <a:rPr lang="en"/>
              <a:t>Dhruv Saxena (ds6802)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192" name="Google Shape;192;p31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1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Environment Setup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5220450" y="4193575"/>
            <a:ext cx="351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https://github.com/deepmind/dm_control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https://github.com/denisyarats/dmc2gym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https://github.com/openai/gym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https://github.com/DLR-RM/stable-baseline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s3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46325" y="1604850"/>
            <a:ext cx="8222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Used DeepMind Control Suite (dm_control</a:t>
            </a:r>
            <a:r>
              <a:rPr b="1" baseline="30000"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to instantiate env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convenient Python bindings for MuJoCo physics simulations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access to low-level APIs for custom implementations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access to pixel information from observation space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pre-built benchmarking environments enable faster experimentation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01" name="Google Shape;201;p32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2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Environment Setup - II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5220450" y="4193575"/>
            <a:ext cx="351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https://github.com/deepmind/dm_control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https://github.com/denisyarats/dmc2gym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https://github.com/openai/gym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3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https://github.com/DLR-RM/stable-baseline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s3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325" y="1604850"/>
            <a:ext cx="82221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Used dmc2gym</a:t>
            </a:r>
            <a:r>
              <a:rPr b="1" baseline="30000" lang="en" sz="17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convert dm_control env to OpenAI Gym</a:t>
            </a:r>
            <a:r>
              <a:rPr b="1" baseline="30000" lang="en" sz="17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env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Python-based Gym wrapper for DeepMind Control Suite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Exposes Gym APIs for training and inference with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underlying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dm_control env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Used stable-baselines3</a:t>
            </a:r>
            <a:r>
              <a:rPr b="1" baseline="30000" lang="en" sz="17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network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10" name="Google Shape;210;p33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Environment Setup- Domains and 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346325" y="1757250"/>
            <a:ext cx="847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Domain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Refers to a class of physical models (eg: cartpole, walker)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Refers to a specific instance of a physical model with a particular MDP structure (eg: cartpole-swingup, cartpole-balance)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DM Control Suite provides over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28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different domains, each with their own set of tasks.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4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Environment Setup- Domains and 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20" name="Google Shape;220;p34"/>
          <p:cNvGraphicFramePr/>
          <p:nvPr/>
        </p:nvGraphicFramePr>
        <p:xfrm>
          <a:off x="2240125" y="18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{F32F90CD-9C54-4BBD-8A69-8712FDC69628}</a:tableStyleId>
              </a:tblPr>
              <a:tblGrid>
                <a:gridCol w="1435525"/>
                <a:gridCol w="1435525"/>
                <a:gridCol w="1665225"/>
              </a:tblGrid>
              <a:tr h="4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Domain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Pretrain Task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Transfer Task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Walker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Stand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Finger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Turn Easy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Turn Hard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Reacher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Cartpole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Swingup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Swingup Sparse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1" name="Google Shape;221;p34"/>
          <p:cNvSpPr txBox="1"/>
          <p:nvPr/>
        </p:nvSpPr>
        <p:spPr>
          <a:xfrm>
            <a:off x="2240125" y="4029100"/>
            <a:ext cx="453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List of Domains and Tasks Included in our Experiments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27" name="Google Shape;227;p35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5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Walker - Stand &amp; Walk 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25" y="1828800"/>
            <a:ext cx="3077450" cy="3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35" name="Google Shape;235;p36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6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Reacher </a:t>
            </a: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- Easy &amp; Hard </a:t>
            </a: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25" y="1828800"/>
            <a:ext cx="3065150" cy="3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43" name="Google Shape;243;p37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Finger </a:t>
            </a: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- Turn Easy &amp; Turn Hard </a:t>
            </a: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25" y="1828800"/>
            <a:ext cx="3053130" cy="3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51" name="Google Shape;251;p38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Cartpole </a:t>
            </a: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- Swingup &amp; Swingup-sparse tasks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25" y="1828800"/>
            <a:ext cx="3052938" cy="30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59" name="Google Shape;259;p39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9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Environment Setup- Action and Obs Space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346325" y="1604850"/>
            <a:ext cx="8222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Observation Space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346325" y="3357450"/>
            <a:ext cx="8222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Action</a:t>
            </a: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Space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487425" y="1901400"/>
            <a:ext cx="7695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Physics variables such 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positional coords in different frames of reference,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relative velocity and acceleration of joints,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Images (pixel information) from different points of views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For our experiments we utilize only the pixel information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407175" y="3639750"/>
            <a:ext cx="76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Torque applied to various joints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Values are between -1 and 1 (continuous domain)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70" name="Google Shape;270;p40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0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Algorithm Details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457200" y="1676400"/>
            <a:ext cx="8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04800" y="1752600"/>
            <a:ext cx="8658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olicy-based algorithms such as PPO and DDPG since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action space is continuous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Fed image pixels to custom feature extractor followed by projection layer to action space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200" y="2628300"/>
            <a:ext cx="3512102" cy="190358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3879875" y="4778050"/>
            <a:ext cx="53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Image taken from 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</a:t>
            </a: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ttps://stable-baselines3.readthedocs.io/en/master/guide/custom_policy.html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81" name="Google Shape;281;p41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1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CNN Feature Extractors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83" name="Google Shape;283;p41"/>
          <p:cNvGraphicFramePr/>
          <p:nvPr/>
        </p:nvGraphicFramePr>
        <p:xfrm>
          <a:off x="9525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CNN Used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Parameters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Atari Nature (Default)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~175,000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 18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11,000,000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Deepmind 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~410,000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Deepmind 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~480,000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89" name="Google Shape;289;p42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2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Deepmind 1 CNN architecture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4" y="1676400"/>
            <a:ext cx="7692351" cy="269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297" name="Google Shape;297;p43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3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Evaluation Details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498725" y="1757250"/>
            <a:ext cx="82221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Max Mean Reward (MMR)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the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mean episodic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reward achieved by the agent?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Numeric, easily quantifiable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Steps to High Reward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Number of steps taken to reach within 5% of max mean reward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Rough estimate of how long the model took to achieve peak 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Details</a:t>
            </a:r>
            <a:endParaRPr/>
          </a:p>
        </p:txBody>
      </p:sp>
      <p:cxnSp>
        <p:nvCxnSpPr>
          <p:cNvPr id="305" name="Google Shape;305;p44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4"/>
          <p:cNvSpPr txBox="1"/>
          <p:nvPr>
            <p:ph type="title"/>
          </p:nvPr>
        </p:nvSpPr>
        <p:spPr>
          <a:xfrm>
            <a:off x="957586" y="11308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Medium"/>
                <a:ea typeface="Montserrat Medium"/>
                <a:cs typeface="Montserrat Medium"/>
                <a:sym typeface="Montserrat Medium"/>
              </a:rPr>
              <a:t>Challenges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422525" y="1757250"/>
            <a:ext cx="82221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Environment Setup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Sequential experimental setup for transfer learning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Heavy Compute Requirements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Large number of steps required for optimization (&gt;2M steps)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DDPG uses a very large experience replay buffer (&gt;200GB)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Low GPU utilization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Relatively simple feature extractor arch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Large experience buffer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13" name="Google Shape;313;p45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19" name="Google Shape;319;p46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6"/>
          <p:cNvSpPr txBox="1"/>
          <p:nvPr/>
        </p:nvSpPr>
        <p:spPr>
          <a:xfrm>
            <a:off x="1143000" y="762000"/>
            <a:ext cx="67899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Walker - Walk task with DDPG</a:t>
            </a:r>
            <a:endParaRPr sz="1100"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b="0" l="0" r="16624" t="0"/>
          <a:stretch/>
        </p:blipFill>
        <p:spPr>
          <a:xfrm>
            <a:off x="1281600" y="1282625"/>
            <a:ext cx="7239127" cy="2361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22" name="Google Shape;322;p46"/>
          <p:cNvGraphicFramePr/>
          <p:nvPr/>
        </p:nvGraphicFramePr>
        <p:xfrm>
          <a:off x="1281600" y="36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2264950"/>
                <a:gridCol w="1354600"/>
                <a:gridCol w="1809775"/>
                <a:gridCol w="1809775"/>
              </a:tblGrid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Transfer Learning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Mean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26.3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28.5% higher 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to High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110,000 lower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23" name="Google Shape;323;p46"/>
          <p:cNvSpPr txBox="1"/>
          <p:nvPr/>
        </p:nvSpPr>
        <p:spPr>
          <a:xfrm>
            <a:off x="7488425" y="1273800"/>
            <a:ext cx="7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7043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000">
              <a:solidFill>
                <a:srgbClr val="FF70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B"/>
                </a:solidFill>
                <a:latin typeface="Montserrat"/>
                <a:ea typeface="Montserrat"/>
                <a:cs typeface="Montserrat"/>
                <a:sym typeface="Montserrat"/>
              </a:rPr>
              <a:t>Transfer</a:t>
            </a:r>
            <a:endParaRPr sz="1000">
              <a:solidFill>
                <a:srgbClr val="0077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47"/>
          <p:cNvGraphicFramePr/>
          <p:nvPr/>
        </p:nvGraphicFramePr>
        <p:xfrm>
          <a:off x="1281600" y="36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2264950"/>
                <a:gridCol w="1354600"/>
                <a:gridCol w="1809775"/>
                <a:gridCol w="1809775"/>
              </a:tblGrid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Transfer Learning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Mean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121.9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122.1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0.002% higher 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to High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880,000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380,000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500,000 lower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00" y="1246226"/>
            <a:ext cx="7239127" cy="239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31" name="Google Shape;331;p47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7"/>
          <p:cNvSpPr txBox="1"/>
          <p:nvPr/>
        </p:nvSpPr>
        <p:spPr>
          <a:xfrm>
            <a:off x="1143000" y="762000"/>
            <a:ext cx="67899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Finger - Turn_Hard task </a:t>
            </a: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PPO</a:t>
            </a:r>
            <a:endParaRPr sz="1100"/>
          </a:p>
        </p:txBody>
      </p:sp>
      <p:sp>
        <p:nvSpPr>
          <p:cNvPr id="333" name="Google Shape;333;p47"/>
          <p:cNvSpPr txBox="1"/>
          <p:nvPr/>
        </p:nvSpPr>
        <p:spPr>
          <a:xfrm>
            <a:off x="7488425" y="1273800"/>
            <a:ext cx="7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7043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000">
              <a:solidFill>
                <a:srgbClr val="FF70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B"/>
                </a:solidFill>
                <a:latin typeface="Montserrat"/>
                <a:ea typeface="Montserrat"/>
                <a:cs typeface="Montserrat"/>
                <a:sym typeface="Montserrat"/>
              </a:rPr>
              <a:t>Transfer</a:t>
            </a:r>
            <a:endParaRPr sz="1000">
              <a:solidFill>
                <a:srgbClr val="0077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75" y="1255050"/>
            <a:ext cx="7239127" cy="2397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39" name="Google Shape;339;p48"/>
          <p:cNvGraphicFramePr/>
          <p:nvPr/>
        </p:nvGraphicFramePr>
        <p:xfrm>
          <a:off x="1281600" y="36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2264950"/>
                <a:gridCol w="1354600"/>
                <a:gridCol w="1809775"/>
                <a:gridCol w="1809775"/>
              </a:tblGrid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Transfer Learning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Mean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20.1% higher 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to High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120,000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6"/>
                          </a:solidFill>
                        </a:rPr>
                        <a:t>92,000 higher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41" name="Google Shape;341;p48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8"/>
          <p:cNvSpPr txBox="1"/>
          <p:nvPr/>
        </p:nvSpPr>
        <p:spPr>
          <a:xfrm>
            <a:off x="1143000" y="762000"/>
            <a:ext cx="67899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Reacher </a:t>
            </a: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Hard task with DDPG</a:t>
            </a:r>
            <a:endParaRPr sz="1100"/>
          </a:p>
        </p:txBody>
      </p:sp>
      <p:sp>
        <p:nvSpPr>
          <p:cNvPr id="343" name="Google Shape;343;p48"/>
          <p:cNvSpPr txBox="1"/>
          <p:nvPr/>
        </p:nvSpPr>
        <p:spPr>
          <a:xfrm>
            <a:off x="7488425" y="1273800"/>
            <a:ext cx="7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7043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000">
              <a:solidFill>
                <a:srgbClr val="FF70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B"/>
                </a:solidFill>
                <a:latin typeface="Montserrat"/>
                <a:ea typeface="Montserrat"/>
                <a:cs typeface="Montserrat"/>
                <a:sym typeface="Montserrat"/>
              </a:rPr>
              <a:t>Transfer</a:t>
            </a:r>
            <a:endParaRPr sz="1000">
              <a:solidFill>
                <a:srgbClr val="0077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00" y="1255600"/>
            <a:ext cx="7239127" cy="2378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49" name="Google Shape;349;p49"/>
          <p:cNvGraphicFramePr/>
          <p:nvPr/>
        </p:nvGraphicFramePr>
        <p:xfrm>
          <a:off x="1281600" y="36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2264950"/>
                <a:gridCol w="1354600"/>
                <a:gridCol w="1809775"/>
                <a:gridCol w="1809775"/>
              </a:tblGrid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Transfer Learning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Mean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N/A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to High Reward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N/A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51" name="Google Shape;351;p49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9"/>
          <p:cNvSpPr txBox="1"/>
          <p:nvPr/>
        </p:nvSpPr>
        <p:spPr>
          <a:xfrm>
            <a:off x="1143000" y="762000"/>
            <a:ext cx="6902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Cartpole - Swingup-sparse task </a:t>
            </a:r>
            <a:endParaRPr sz="1100"/>
          </a:p>
        </p:txBody>
      </p:sp>
      <p:sp>
        <p:nvSpPr>
          <p:cNvPr id="353" name="Google Shape;353;p49"/>
          <p:cNvSpPr txBox="1"/>
          <p:nvPr/>
        </p:nvSpPr>
        <p:spPr>
          <a:xfrm>
            <a:off x="7488425" y="1273800"/>
            <a:ext cx="7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7043"/>
                </a:solidFill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 sz="1000">
              <a:solidFill>
                <a:srgbClr val="FF70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B"/>
                </a:solidFill>
                <a:latin typeface="Montserrat"/>
                <a:ea typeface="Montserrat"/>
                <a:cs typeface="Montserrat"/>
                <a:sym typeface="Montserrat"/>
              </a:rPr>
              <a:t>Transfer</a:t>
            </a:r>
            <a:endParaRPr sz="1000">
              <a:solidFill>
                <a:srgbClr val="0077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Transfer Learning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376250" y="1828800"/>
            <a:ext cx="3330300" cy="26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in RL refers to the process of leveraging knowledge or skills learned from one RL task to improve learning or performance on a </a:t>
            </a:r>
            <a:r>
              <a:rPr i="1" lang="en"/>
              <a:t>different, but related</a:t>
            </a:r>
            <a:r>
              <a:rPr lang="en"/>
              <a:t> RL </a:t>
            </a:r>
            <a:r>
              <a:rPr lang="en"/>
              <a:t>task.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involves</a:t>
            </a:r>
            <a:r>
              <a:rPr b="1" lang="en"/>
              <a:t> transferring information, policies, or value functions </a:t>
            </a:r>
            <a:r>
              <a:rPr lang="en"/>
              <a:t>acquired from a source to a target task, which may have different dynamics, reward structures, or state spaces.</a:t>
            </a: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5051175" y="1828800"/>
            <a:ext cx="33303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 behind transfer learning is to </a:t>
            </a:r>
            <a:r>
              <a:rPr b="1" lang="en"/>
              <a:t>accelerate learning and improve the sample efficiency</a:t>
            </a:r>
            <a:r>
              <a:rPr lang="en"/>
              <a:t> of RL algorithms.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Instead of starting from scratc</a:t>
            </a:r>
            <a:r>
              <a:rPr lang="en"/>
              <a:t>h</a:t>
            </a:r>
            <a:r>
              <a:rPr lang="en"/>
              <a:t>, an agent can benefit from the pre-existing knowledge gained. Transfer learning is particularly useful when there is a limited amount of data or when training RL agents can be time-consuming or costly.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/>
          <p:nvPr/>
        </p:nvSpPr>
        <p:spPr>
          <a:xfrm>
            <a:off x="676188" y="3252600"/>
            <a:ext cx="8103600" cy="47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0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60" name="Google Shape;360;p50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0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Experiments with PPO</a:t>
            </a:r>
            <a:endParaRPr/>
          </a:p>
        </p:txBody>
      </p:sp>
      <p:graphicFrame>
        <p:nvGraphicFramePr>
          <p:cNvPr id="362" name="Google Shape;362;p50"/>
          <p:cNvGraphicFramePr/>
          <p:nvPr/>
        </p:nvGraphicFramePr>
        <p:xfrm>
          <a:off x="952500" y="14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1692350"/>
                <a:gridCol w="2035900"/>
                <a:gridCol w="1641925"/>
                <a:gridCol w="2180800"/>
              </a:tblGrid>
              <a:tr h="9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MMR (Baseline)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MMR (Transfer Learning)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Hopper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Walk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Reacher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Finger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Turn_Hard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121.9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122.1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Cartpole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Swingup-sparse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/>
          <p:nvPr/>
        </p:nvSpPr>
        <p:spPr>
          <a:xfrm>
            <a:off x="632900" y="2811550"/>
            <a:ext cx="8103600" cy="47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1"/>
          <p:cNvSpPr/>
          <p:nvPr/>
        </p:nvSpPr>
        <p:spPr>
          <a:xfrm>
            <a:off x="632900" y="2341150"/>
            <a:ext cx="8103600" cy="47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70" name="Google Shape;370;p51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51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Experiments with DDPG</a:t>
            </a:r>
            <a:endParaRPr/>
          </a:p>
        </p:txBody>
      </p:sp>
      <p:graphicFrame>
        <p:nvGraphicFramePr>
          <p:cNvPr id="372" name="Google Shape;372;p51"/>
          <p:cNvGraphicFramePr/>
          <p:nvPr/>
        </p:nvGraphicFramePr>
        <p:xfrm>
          <a:off x="952500" y="14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{2CE5AACC-6719-40F1-99FE-A84C7416B644}</a:tableStyleId>
              </a:tblPr>
              <a:tblGrid>
                <a:gridCol w="1692350"/>
                <a:gridCol w="2035900"/>
                <a:gridCol w="1641925"/>
                <a:gridCol w="2180800"/>
              </a:tblGrid>
              <a:tr h="9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MMR (Baseline)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MMR (Transfer Learning)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Walker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Walk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26.3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Reacher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Finger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Turn_Hard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131.9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110.4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Cartpole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Swingup-sparse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78" name="Google Shape;378;p52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2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Walker - Walk task GIF</a:t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825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900" y="1428738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/>
        </p:nvSpPr>
        <p:spPr>
          <a:xfrm>
            <a:off x="1263825" y="371335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4884900" y="371335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825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9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3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391" name="Google Shape;391;p53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53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Reacher </a:t>
            </a: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Hard task GIF</a:t>
            </a:r>
            <a:endParaRPr/>
          </a:p>
        </p:txBody>
      </p:sp>
      <p:sp>
        <p:nvSpPr>
          <p:cNvPr id="393" name="Google Shape;393;p53"/>
          <p:cNvSpPr txBox="1"/>
          <p:nvPr/>
        </p:nvSpPr>
        <p:spPr>
          <a:xfrm>
            <a:off x="1263825" y="371335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4884900" y="371335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0" name="Google Shape;400;p54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406" name="Google Shape;406;p55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5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 Done &amp; Findings</a:t>
            </a:r>
            <a:endParaRPr/>
          </a:p>
        </p:txBody>
      </p:sp>
      <p:sp>
        <p:nvSpPr>
          <p:cNvPr id="408" name="Google Shape;408;p55"/>
          <p:cNvSpPr txBox="1"/>
          <p:nvPr/>
        </p:nvSpPr>
        <p:spPr>
          <a:xfrm>
            <a:off x="346325" y="1604850"/>
            <a:ext cx="8222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Successfully trained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PPO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DDPG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agents on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5 DM Control Suite Domains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Implemented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transfer learning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by initializing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CNN weights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from pre-trained agent and compared with random initialization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Transfer learning resulted in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higher mean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episodic rewards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and required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lower training steps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on average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Walker-walk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Reacher-hard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achieve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20%+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higher rewards with TL across both algorithms - could be due to nature of task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type="title"/>
          </p:nvPr>
        </p:nvSpPr>
        <p:spPr>
          <a:xfrm>
            <a:off x="311700" y="1402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414" name="Google Shape;414;p56"/>
          <p:cNvCxnSpPr/>
          <p:nvPr/>
        </p:nvCxnSpPr>
        <p:spPr>
          <a:xfrm>
            <a:off x="418229" y="10220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6"/>
          <p:cNvSpPr txBox="1"/>
          <p:nvPr/>
        </p:nvSpPr>
        <p:spPr>
          <a:xfrm>
            <a:off x="346325" y="1604850"/>
            <a:ext cx="8222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Training agents for 10M+ steps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Hyperparameter tuning: CNN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architecture, Choice of c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amera angles, Learning rate, Buffer Size, and many more.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Experimenting with different transfer learning strategies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Fine-tuning/freezing layers during training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Cross-domain tasks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1143000" y="762000"/>
            <a:ext cx="6789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Future Work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Application of Transfer Learning in RL</a:t>
            </a:r>
            <a:endParaRPr sz="3700"/>
          </a:p>
        </p:txBody>
      </p:sp>
      <p:cxnSp>
        <p:nvCxnSpPr>
          <p:cNvPr id="142" name="Google Shape;142;p24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4"/>
          <p:cNvSpPr txBox="1"/>
          <p:nvPr/>
        </p:nvSpPr>
        <p:spPr>
          <a:xfrm>
            <a:off x="346325" y="1452450"/>
            <a:ext cx="8222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are several ways transfer learning can be applied in RL: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Policy Transfer: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this approach, the policy learned from the source task is directly applied to the target task. Ideally the transferred policy provides a good starting point for the target task and reduces the time required for learning.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Value Function Transfer: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Transferring the value function learned from the source task to the target task by initializing the value function of the target task with the values obtained from the source task.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Knowledge Transfer through Experience Replay: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replay buffer from the source task can be used to augment the replay buffer of the target task. This allows the agent to learn from a broader set of experiences and potentially generalize better.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92625"/>
            <a:ext cx="8424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Application of Transfer Learning in RL Cont.</a:t>
            </a:r>
            <a:endParaRPr sz="3700"/>
          </a:p>
        </p:txBody>
      </p:sp>
      <p:cxnSp>
        <p:nvCxnSpPr>
          <p:cNvPr id="149" name="Google Shape;149;p25"/>
          <p:cNvCxnSpPr/>
          <p:nvPr/>
        </p:nvCxnSpPr>
        <p:spPr>
          <a:xfrm>
            <a:off x="198233" y="1409672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5"/>
          <p:cNvSpPr txBox="1"/>
          <p:nvPr/>
        </p:nvSpPr>
        <p:spPr>
          <a:xfrm>
            <a:off x="346325" y="1452450"/>
            <a:ext cx="822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Additional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ways transfer learning can be applied in RL: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Transfer: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transferring learned feature representations from the source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the target task. By extracting useful and generalizable features from the source task, the agent can focus on learning task-specific features during the target task.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Model Transfer: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If the agent has access to a learned model of the environment from the source task, it can be used to initialize or guide the learning process in the target task. The model can provide a useful approximation of the target task's dynamics and help reduce the sample complexity of learning.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Synopsis -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Games Used</a:t>
            </a:r>
            <a:r>
              <a:rPr lang="en"/>
              <a:t> : Snake and PuckWorld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Main Idea</a:t>
            </a:r>
            <a:r>
              <a:rPr lang="en"/>
              <a:t> : Chose games which have similar movements, but relatively different end goals and environments.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Methodology </a:t>
            </a:r>
            <a:r>
              <a:rPr lang="en">
                <a:solidFill>
                  <a:schemeClr val="dk2"/>
                </a:solidFill>
              </a:rPr>
              <a:t>: Explored different methods of transferring weights with </a:t>
            </a:r>
            <a:r>
              <a:rPr lang="en">
                <a:solidFill>
                  <a:schemeClr val="accent4"/>
                </a:solidFill>
              </a:rPr>
              <a:t>Deep Q-Learning</a:t>
            </a:r>
            <a:r>
              <a:rPr lang="en">
                <a:solidFill>
                  <a:schemeClr val="dk2"/>
                </a:solidFill>
              </a:rPr>
              <a:t> Networks and </a:t>
            </a:r>
            <a:r>
              <a:rPr lang="en">
                <a:solidFill>
                  <a:schemeClr val="accent4"/>
                </a:solidFill>
              </a:rPr>
              <a:t>Dueling Network</a:t>
            </a:r>
            <a:r>
              <a:rPr lang="en">
                <a:solidFill>
                  <a:schemeClr val="dk2"/>
                </a:solidFill>
              </a:rPr>
              <a:t> architectures.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2" name="Google Shape;162;p27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7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“The idea behind </a:t>
            </a:r>
            <a:r>
              <a:rPr lang="en" sz="21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transfer learning</a:t>
            </a: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is that generalization can occur not only within tasks, but also </a:t>
            </a:r>
            <a:r>
              <a:rPr lang="en" sz="21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across tasks</a:t>
            </a: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.”</a:t>
            </a:r>
            <a:endParaRPr sz="1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10" y="241500"/>
            <a:ext cx="59487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: 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PuckWorld Linear, Snake Oscillatory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500" y="1083825"/>
            <a:ext cx="2157624" cy="18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150" y="1083825"/>
            <a:ext cx="2101350" cy="19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222" y="3037750"/>
            <a:ext cx="2064175" cy="19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9963" y="3180162"/>
            <a:ext cx="1802789" cy="163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:</a:t>
            </a:r>
            <a:r>
              <a:rPr lang="en"/>
              <a:t>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 to the rescue.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88" y="1317975"/>
            <a:ext cx="3569523" cy="32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00" y="1424175"/>
            <a:ext cx="3349549" cy="30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